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80" r:id="rId2"/>
    <p:sldMasterId id="2147483706" r:id="rId3"/>
  </p:sldMasterIdLst>
  <p:notesMasterIdLst>
    <p:notesMasterId r:id="rId25"/>
  </p:notesMasterIdLst>
  <p:handoutMasterIdLst>
    <p:handoutMasterId r:id="rId26"/>
  </p:handoutMasterIdLst>
  <p:sldIdLst>
    <p:sldId id="256" r:id="rId4"/>
    <p:sldId id="297" r:id="rId5"/>
    <p:sldId id="286" r:id="rId6"/>
    <p:sldId id="257" r:id="rId7"/>
    <p:sldId id="298" r:id="rId8"/>
    <p:sldId id="299" r:id="rId9"/>
    <p:sldId id="289" r:id="rId10"/>
    <p:sldId id="290" r:id="rId11"/>
    <p:sldId id="291" r:id="rId12"/>
    <p:sldId id="292" r:id="rId13"/>
    <p:sldId id="293" r:id="rId14"/>
    <p:sldId id="294" r:id="rId15"/>
    <p:sldId id="258" r:id="rId16"/>
    <p:sldId id="259" r:id="rId17"/>
    <p:sldId id="295" r:id="rId18"/>
    <p:sldId id="296" r:id="rId19"/>
    <p:sldId id="261" r:id="rId20"/>
    <p:sldId id="262" r:id="rId21"/>
    <p:sldId id="260" r:id="rId22"/>
    <p:sldId id="265" r:id="rId23"/>
    <p:sldId id="26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63" d="100"/>
          <a:sy n="63" d="100"/>
        </p:scale>
        <p:origin x="-1290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&#233;sar\Documents\CMM%20-%20CONACYT%202011\LINEA%20BASE%20INTEGRADA%202011\TABLAS%20Y%20FIGURAS%20LINEA%20BASE%20INTEGRADA%20FEB%201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&#233;sar\Documents\CMM%20-%20CONACYT%202011\LINEA%20BASE%20INTEGRADA%202011\TABLAS%20Y%20FIGURAS%20LINEA%20BASE%20INTEGRADA%20FEB%2014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% </a:t>
            </a:r>
            <a:r>
              <a:rPr lang="en-US" sz="1800" dirty="0" err="1"/>
              <a:t>Emisiones</a:t>
            </a:r>
            <a:r>
              <a:rPr lang="en-US" sz="1800" dirty="0"/>
              <a:t> </a:t>
            </a:r>
            <a:r>
              <a:rPr lang="en-US" sz="1800" dirty="0" smtClean="0"/>
              <a:t>2009 (</a:t>
            </a:r>
            <a:r>
              <a:rPr lang="en-US" sz="1800" dirty="0"/>
              <a:t>123,208</a:t>
            </a:r>
          </a:p>
          <a:p>
            <a:pPr>
              <a:defRPr/>
            </a:pPr>
            <a:r>
              <a:rPr lang="en-US" sz="1800" dirty="0"/>
              <a:t>miles ton CO2)</a:t>
            </a:r>
          </a:p>
        </c:rich>
      </c:tx>
      <c:layout>
        <c:manualLayout>
          <c:xMode val="edge"/>
          <c:yMode val="edge"/>
          <c:x val="0.29540674738977313"/>
          <c:y val="2.455602785878643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Emisiones!$H$6</c:f>
              <c:strCache>
                <c:ptCount val="1"/>
                <c:pt idx="0">
                  <c:v>% Emisiones 2009(miles ton CO2)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Emisiones!$G$7:$G$13</c:f>
              <c:strCache>
                <c:ptCount val="7"/>
                <c:pt idx="0">
                  <c:v>Ciclo Combinado</c:v>
                </c:pt>
                <c:pt idx="1">
                  <c:v>Carboeléctrica</c:v>
                </c:pt>
                <c:pt idx="2">
                  <c:v>Termo Conv. Combustóleo</c:v>
                </c:pt>
                <c:pt idx="3">
                  <c:v>Termo Convencional Gas</c:v>
                </c:pt>
                <c:pt idx="4">
                  <c:v>Biomasa</c:v>
                </c:pt>
                <c:pt idx="5">
                  <c:v>Turbogas</c:v>
                </c:pt>
                <c:pt idx="6">
                  <c:v>Comb. Interna Combustóleo</c:v>
                </c:pt>
              </c:strCache>
            </c:strRef>
          </c:cat>
          <c:val>
            <c:numRef>
              <c:f>Emisiones!$H$7:$H$13</c:f>
              <c:numCache>
                <c:formatCode>0.0</c:formatCode>
                <c:ptCount val="7"/>
                <c:pt idx="0">
                  <c:v>38.503263723745633</c:v>
                </c:pt>
                <c:pt idx="1">
                  <c:v>21.335058995635325</c:v>
                </c:pt>
                <c:pt idx="2">
                  <c:v>31.411377064775927</c:v>
                </c:pt>
                <c:pt idx="3">
                  <c:v>2.7320906628917272</c:v>
                </c:pt>
                <c:pt idx="4">
                  <c:v>1.58568642555113</c:v>
                </c:pt>
                <c:pt idx="5">
                  <c:v>0.77484717083155341</c:v>
                </c:pt>
                <c:pt idx="6">
                  <c:v>3.6576759565686583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% Emisiones 2025 (166,657</a:t>
            </a:r>
          </a:p>
          <a:p>
            <a:pPr>
              <a:defRPr/>
            </a:pPr>
            <a:r>
              <a:rPr lang="en-US"/>
              <a:t>miles ton CO2)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Emisiones!$N$6</c:f>
              <c:strCache>
                <c:ptCount val="1"/>
                <c:pt idx="0">
                  <c:v>% Emisiones 2025 (miles ton CO2)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Emisiones!$M$7:$M$17</c:f>
              <c:strCache>
                <c:ptCount val="11"/>
                <c:pt idx="0">
                  <c:v>Ciclo Combinado</c:v>
                </c:pt>
                <c:pt idx="1">
                  <c:v>Carboeléctrica</c:v>
                </c:pt>
                <c:pt idx="2">
                  <c:v>Termo Conv. Combustóleo</c:v>
                </c:pt>
                <c:pt idx="3">
                  <c:v>Termo Convencional Gas</c:v>
                </c:pt>
                <c:pt idx="4">
                  <c:v>Biomasa</c:v>
                </c:pt>
                <c:pt idx="5">
                  <c:v>Turbogas</c:v>
                </c:pt>
                <c:pt idx="6">
                  <c:v>Comb. Interna Combustóleo</c:v>
                </c:pt>
                <c:pt idx="7">
                  <c:v>Ciclo Combinado NTG (1)</c:v>
                </c:pt>
                <c:pt idx="8">
                  <c:v>Nueva Gen Limpia (CAR+CCS)</c:v>
                </c:pt>
                <c:pt idx="9">
                  <c:v>Nueva Gen Limpia (IGCC)</c:v>
                </c:pt>
                <c:pt idx="10">
                  <c:v>Nueva Gen Limpia (CC+CCS)</c:v>
                </c:pt>
              </c:strCache>
            </c:strRef>
          </c:cat>
          <c:val>
            <c:numRef>
              <c:f>Emisiones!$N$7:$N$17</c:f>
              <c:numCache>
                <c:formatCode>0.0</c:formatCode>
                <c:ptCount val="11"/>
                <c:pt idx="0">
                  <c:v>53.937285330611104</c:v>
                </c:pt>
                <c:pt idx="1">
                  <c:v>18.084634205548777</c:v>
                </c:pt>
                <c:pt idx="2">
                  <c:v>11.406458831213421</c:v>
                </c:pt>
                <c:pt idx="3">
                  <c:v>0.84996084580386089</c:v>
                </c:pt>
                <c:pt idx="4">
                  <c:v>2.1531135790266052</c:v>
                </c:pt>
                <c:pt idx="5">
                  <c:v>0.86846905490219861</c:v>
                </c:pt>
                <c:pt idx="6">
                  <c:v>3.1115498341758729</c:v>
                </c:pt>
                <c:pt idx="7">
                  <c:v>6.7995912511263263</c:v>
                </c:pt>
                <c:pt idx="8">
                  <c:v>2.516489823779029</c:v>
                </c:pt>
                <c:pt idx="9">
                  <c:v>8.9150155550673391E-2</c:v>
                </c:pt>
                <c:pt idx="10">
                  <c:v>0.18329708826211194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SzPts val="2200"/>
              <a:buFont typeface="Arial" charset="0"/>
              <a:buNone/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SzPts val="2200"/>
              <a:buFont typeface="Arial" charset="0"/>
              <a:buNone/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SzPts val="2200"/>
              <a:buFont typeface="Arial" charset="0"/>
              <a:buNone/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SzPts val="2200"/>
              <a:buFont typeface="Arial" charset="0"/>
              <a:buNone/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BD333DA1-09D6-4705-B08A-CC8C5F99AD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0633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75089-BD5E-4549-9367-C2BA2AAE01CC}" type="datetimeFigureOut">
              <a:rPr lang="es-MX" smtClean="0"/>
              <a:t>21/04/2014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D5944-0361-426F-9258-20BEFB5BF0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723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fld id="{6743EB5C-65AE-430F-8523-822D2EF5232C}" type="slidenum">
              <a:rPr lang="es-ES_tradnl" altLang="es-MX" sz="1200">
                <a:solidFill>
                  <a:srgbClr val="000000"/>
                </a:solidFill>
              </a:rPr>
              <a:pPr/>
              <a:t>3</a:t>
            </a:fld>
            <a:endParaRPr lang="es-ES_tradnl" altLang="es-MX" sz="1200">
              <a:solidFill>
                <a:srgbClr val="000000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F43E4-5928-4078-B3C0-E15655DB96E7}" type="slidenum">
              <a:rPr lang="es-ES_tradnl" altLang="es-MX"/>
              <a:pPr/>
              <a:t>16</a:t>
            </a:fld>
            <a:endParaRPr lang="es-ES_tradnl" altLang="es-MX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7C5283-E145-40A3-B798-3593415E6D7D}" type="slidenum">
              <a:rPr lang="es-ES" altLang="es-MX">
                <a:solidFill>
                  <a:prstClr val="black"/>
                </a:solidFill>
              </a:rPr>
              <a:pPr eaLnBrk="1" hangingPunct="1"/>
              <a:t>5</a:t>
            </a:fld>
            <a:endParaRPr lang="es-ES" altLang="es-MX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DB1F6B2-5D41-4094-8F3F-AF1A228A9812}" type="slidenum">
              <a:rPr lang="es-ES" altLang="es-MX">
                <a:solidFill>
                  <a:prstClr val="black"/>
                </a:solidFill>
              </a:rPr>
              <a:pPr eaLnBrk="1" hangingPunct="1"/>
              <a:t>6</a:t>
            </a:fld>
            <a:endParaRPr lang="es-ES" altLang="es-MX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9BF3119-0979-4D9C-8BCC-5DD92BDC593A}" type="slidenum">
              <a:rPr lang="es-ES" altLang="es-MX" smtClean="0"/>
              <a:pPr eaLnBrk="1" hangingPunct="1"/>
              <a:t>7</a:t>
            </a:fld>
            <a:endParaRPr lang="es-ES" altLang="es-MX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997FCC-221A-4304-840F-17BD125BEC06}" type="slidenum">
              <a:rPr lang="es-ES" altLang="es-MX" smtClean="0"/>
              <a:pPr eaLnBrk="1" hangingPunct="1"/>
              <a:t>8</a:t>
            </a:fld>
            <a:endParaRPr lang="es-ES" altLang="es-MX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7824A6B-6FFA-41B9-A400-8046CFB4EB04}" type="slidenum">
              <a:rPr lang="es-ES" altLang="es-MX" smtClean="0"/>
              <a:pPr eaLnBrk="1" hangingPunct="1"/>
              <a:t>9</a:t>
            </a:fld>
            <a:endParaRPr lang="es-ES" altLang="es-MX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9B8B948-26A7-403A-901B-98009C71A5D9}" type="slidenum">
              <a:rPr lang="es-ES" altLang="es-MX" smtClean="0"/>
              <a:pPr eaLnBrk="1" hangingPunct="1"/>
              <a:t>11</a:t>
            </a:fld>
            <a:endParaRPr lang="es-ES" altLang="es-MX" smtClean="0"/>
          </a:p>
        </p:txBody>
      </p:sp>
      <p:sp>
        <p:nvSpPr>
          <p:cNvPr id="6553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40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65541" name="3 Marcador de número de diapositiva"/>
          <p:cNvSpPr txBox="1">
            <a:spLocks noGrp="1"/>
          </p:cNvSpPr>
          <p:nvPr/>
        </p:nvSpPr>
        <p:spPr bwMode="auto">
          <a:xfrm>
            <a:off x="3885109" y="8685147"/>
            <a:ext cx="2971722" cy="45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60D317E-6D3D-4757-A288-3165FE7F0C03}" type="slidenum">
              <a:rPr lang="es-MX" altLang="es-MX" sz="1200"/>
              <a:pPr algn="r" eaLnBrk="1" hangingPunct="1"/>
              <a:t>11</a:t>
            </a:fld>
            <a:endParaRPr lang="es-MX" altLang="es-MX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 smtClean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F5C091-A63C-4640-988F-3C6CA2F7F28F}" type="slidenum">
              <a:rPr lang="es-MX" altLang="es-MX" smtClean="0"/>
              <a:pPr eaLnBrk="1" hangingPunct="1"/>
              <a:t>12</a:t>
            </a:fld>
            <a:endParaRPr lang="es-MX" altLang="es-MX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8FF57-530C-4565-B1CF-936D14C27BA5}" type="slidenum">
              <a:rPr lang="es-ES_tradnl" altLang="es-MX"/>
              <a:pPr/>
              <a:t>15</a:t>
            </a:fld>
            <a:endParaRPr lang="es-ES_tradnl" altLang="es-MX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s-MX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s-MX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s-MX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s-MX">
                <a:cs typeface="+mn-cs"/>
              </a:endParaRPr>
            </a:p>
          </p:txBody>
        </p:sp>
      </p:grpSp>
      <p:sp>
        <p:nvSpPr>
          <p:cNvPr id="6554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554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ln w="9525">
            <a:headEnd/>
            <a:tailEnd/>
          </a:ln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4E363B8-08C3-4901-BBEC-82BCE45E89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1A412-AE93-499C-898E-F76AE17A2C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42B05-1BE7-451F-908C-6608D8F343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fld id="{35D070FE-AD45-4D13-A932-B56D5060D213}" type="datetimeFigureOut">
              <a:rPr lang="es-MX"/>
              <a:pPr>
                <a:defRPr/>
              </a:pPr>
              <a:t>21/04/2014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fld id="{F13D9CB9-05A8-4014-B7DC-D710572C41B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4636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fld id="{F0D4905A-F763-4500-BACE-4E3EC14A632D}" type="datetimeFigureOut">
              <a:rPr lang="es-MX"/>
              <a:pPr>
                <a:defRPr/>
              </a:pPr>
              <a:t>21/04/2014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fld id="{9DC8132A-2E1A-4CBF-B3DD-44247EB4D9E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2152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fld id="{977DC7B0-F0EF-4B57-8856-AF5CFA74E4D8}" type="datetimeFigureOut">
              <a:rPr lang="es-MX"/>
              <a:pPr>
                <a:defRPr/>
              </a:pPr>
              <a:t>21/04/2014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fld id="{4DCCD55A-3B98-484B-AE07-42E00D6156C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9639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fld id="{94CA21DF-0C15-4FD4-A688-2C0B4C8100C0}" type="datetimeFigureOut">
              <a:rPr lang="es-MX"/>
              <a:pPr>
                <a:defRPr/>
              </a:pPr>
              <a:t>21/04/2014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fld id="{2D15EC9F-83C5-417D-AFAE-00C4687690B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5483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fld id="{C78F1CDB-2131-4C81-B1E0-7254F2F17A1E}" type="datetimeFigureOut">
              <a:rPr lang="es-MX"/>
              <a:pPr>
                <a:defRPr/>
              </a:pPr>
              <a:t>21/04/2014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fld id="{92FA2128-DDCA-48EB-9C8E-73BEF80D6DE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3651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fld id="{BB1AF1EF-6A62-4DE1-AEB2-391AF26A6FD5}" type="datetimeFigureOut">
              <a:rPr lang="es-MX"/>
              <a:pPr>
                <a:defRPr/>
              </a:pPr>
              <a:t>21/04/2014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fld id="{2EF4D50A-B259-4115-901A-C251B4960C1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294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fld id="{2ACB8562-4A12-4942-AEF6-95FB852C0B3F}" type="datetimeFigureOut">
              <a:rPr lang="es-MX"/>
              <a:pPr>
                <a:defRPr/>
              </a:pPr>
              <a:t>21/04/2014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fld id="{4DE163B0-8D5D-465C-835D-D492B6C8D80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0812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fld id="{D627FF02-DD2A-4765-9F8B-AE2E4D3D7380}" type="datetimeFigureOut">
              <a:rPr lang="es-MX"/>
              <a:pPr>
                <a:defRPr/>
              </a:pPr>
              <a:t>21/04/2014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fld id="{24149747-99F4-44A8-9A4C-1A5E9C6EEE7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028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E238F-1020-495C-BA11-CDFF9C7059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fld id="{030FBEB6-D764-47F4-A716-0B2D5FA980E6}" type="datetimeFigureOut">
              <a:rPr lang="es-MX"/>
              <a:pPr>
                <a:defRPr/>
              </a:pPr>
              <a:t>21/04/2014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fld id="{8075650A-4408-4E2A-B358-0CB54DB57B8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1329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fld id="{D37C0898-8265-407B-A42F-E106DB9DEB1B}" type="datetimeFigureOut">
              <a:rPr lang="es-MX"/>
              <a:pPr>
                <a:defRPr/>
              </a:pPr>
              <a:t>21/04/2014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fld id="{F5898DB7-3745-475B-89A0-2091150E676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5741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fld id="{23C6BC51-B4D9-4AD2-B019-117119640819}" type="datetimeFigureOut">
              <a:rPr lang="es-MX"/>
              <a:pPr>
                <a:defRPr/>
              </a:pPr>
              <a:t>21/04/2014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1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</a:defRPr>
            </a:lvl1pPr>
          </a:lstStyle>
          <a:p>
            <a:pPr>
              <a:defRPr/>
            </a:pPr>
            <a:fld id="{9DF907E3-32FA-46D4-A611-FDA9377E79B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05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84567-AEFA-4167-B5EF-98B4D7DF9B4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82901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D8106-8FE7-4AA5-A248-1CCBB87D5D5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11963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428B6-094C-4B70-B558-0D59725E22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44334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90E57-FEEA-40E6-81E7-AACBCAD64C2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48791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76D22-64AC-4238-BAE0-004C8F16390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74473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3F58E-A162-4B2A-A4BC-2876511113F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28022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3E3EE-5D62-4F8B-BE90-9A3A728E969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5089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CD90E-A9D4-42E5-A14C-74117ED84E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77518-F6DE-440A-9B70-7160E3C63B1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86003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11675-966B-450B-BED0-730AFDDE34F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37250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13434-A4E5-45FE-AB5C-2FB2A779FC7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69709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30A4E-7BD1-4425-9A46-22B2EE219BF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16242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ítulo, gráfic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gráfico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0E898-91EB-489C-A835-4B40E3CE5D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52022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D7226-B2CE-48CA-B9A2-9171CD1305A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4732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489CB-BED5-414E-86C9-5D65F3350F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4E296-3A35-46CE-A2F6-00B9D6D886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084F2-E2E3-4D1C-A1AF-3E8F9AB182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DE65C-CC2A-418C-B419-F48EAD0FD3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E18DA-C7AE-4D19-A830-25273B174E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2546C-8D70-42EB-AA5C-0E4F6BE659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64515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s-MX">
                <a:cs typeface="+mn-cs"/>
              </a:endParaRPr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s-MX">
                <a:cs typeface="+mn-cs"/>
              </a:endParaRPr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s-MX">
                <a:cs typeface="+mn-cs"/>
              </a:endParaRPr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s-MX">
                <a:cs typeface="+mn-cs"/>
              </a:endParaRPr>
            </a:p>
          </p:txBody>
        </p:sp>
      </p:grpSp>
      <p:sp>
        <p:nvSpPr>
          <p:cNvPr id="6451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555C3CCB-B3E5-4ECD-99DA-60F8A58E4B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5"/>
            <a:ext cx="7772400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  <a:endParaRPr lang="es-MX" altLang="es-MX" smtClean="0"/>
          </a:p>
        </p:txBody>
      </p:sp>
      <p:sp>
        <p:nvSpPr>
          <p:cNvPr id="819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s-MX" alt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400A23E-E0D6-4AFC-B86B-93B97897AB8B}" type="datetimeFigureOut">
              <a:rPr lang="es-MX">
                <a:ea typeface="Microsoft YaHei" charset="-122"/>
              </a:rPr>
              <a:pPr>
                <a:defRPr/>
              </a:pPr>
              <a:t>21/04/2014</a:t>
            </a:fld>
            <a:endParaRPr lang="es-MX">
              <a:ea typeface="Microsoft YaHei" charset="-122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MX">
              <a:ea typeface="Microsoft YaHei" charset="-122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9B21DD8-73FE-453C-8A68-24C4A9E62729}" type="slidenum">
              <a:rPr lang="es-MX">
                <a:ea typeface="Microsoft YaHei" charset="-122"/>
              </a:rPr>
              <a:pPr>
                <a:defRPr/>
              </a:pPr>
              <a:t>‹Nº›</a:t>
            </a:fld>
            <a:endParaRPr lang="es-MX"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594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FC10A3E-66A4-4FA9-A7D1-224BE30325A1}" type="slidenum">
              <a:rPr lang="es-ES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5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852936"/>
            <a:ext cx="7772400" cy="2133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s-ES" b="1" dirty="0" smtClean="0">
                <a:solidFill>
                  <a:srgbClr val="FFFF00"/>
                </a:solidFill>
                <a:effectLst/>
              </a:rPr>
              <a:t>MÓDULO TERMINAL SISTEMAS </a:t>
            </a:r>
            <a:r>
              <a:rPr lang="es-ES" b="1" dirty="0" smtClean="0">
                <a:solidFill>
                  <a:srgbClr val="FFFF00"/>
                </a:solidFill>
                <a:effectLst/>
              </a:rPr>
              <a:t>ENERGÉTICOS</a:t>
            </a:r>
            <a:br>
              <a:rPr lang="es-ES" b="1" dirty="0" smtClean="0">
                <a:solidFill>
                  <a:srgbClr val="FFFF00"/>
                </a:solidFill>
                <a:effectLst/>
              </a:rPr>
            </a:br>
            <a:r>
              <a:rPr lang="es-ES" b="1" dirty="0" smtClean="0">
                <a:solidFill>
                  <a:srgbClr val="FFFF00"/>
                </a:solidFill>
                <a:effectLst/>
              </a:rPr>
              <a:t/>
            </a:r>
            <a:br>
              <a:rPr lang="es-ES" b="1" dirty="0" smtClean="0">
                <a:solidFill>
                  <a:srgbClr val="FFFF00"/>
                </a:solidFill>
                <a:effectLst/>
              </a:rPr>
            </a:br>
            <a:r>
              <a:rPr lang="es-ES" sz="4000" b="1" dirty="0" smtClean="0">
                <a:solidFill>
                  <a:srgbClr val="FFFF00"/>
                </a:solidFill>
                <a:effectLst/>
              </a:rPr>
              <a:t>Dr. Arturo </a:t>
            </a:r>
            <a:r>
              <a:rPr lang="es-ES" sz="4000" b="1" dirty="0" err="1" smtClean="0">
                <a:solidFill>
                  <a:srgbClr val="FFFF00"/>
                </a:solidFill>
                <a:effectLst/>
              </a:rPr>
              <a:t>Reinking</a:t>
            </a:r>
            <a:r>
              <a:rPr lang="es-ES" sz="4000" b="1" dirty="0" smtClean="0">
                <a:solidFill>
                  <a:srgbClr val="FFFF00"/>
                </a:solidFill>
                <a:effectLst/>
              </a:rPr>
              <a:t/>
            </a:r>
            <a:br>
              <a:rPr lang="es-ES" sz="4000" b="1" dirty="0" smtClean="0">
                <a:solidFill>
                  <a:srgbClr val="FFFF00"/>
                </a:solidFill>
                <a:effectLst/>
              </a:rPr>
            </a:br>
            <a:r>
              <a:rPr lang="es-ES" sz="4000" b="1" dirty="0" smtClean="0">
                <a:solidFill>
                  <a:srgbClr val="FFFF00"/>
                </a:solidFill>
                <a:effectLst/>
              </a:rPr>
              <a:t>Dr. Juan Luis François</a:t>
            </a:r>
            <a:r>
              <a:rPr lang="es-ES" b="1" dirty="0" smtClean="0">
                <a:effectLst/>
              </a:rPr>
              <a:t/>
            </a:r>
            <a:br>
              <a:rPr lang="es-ES" b="1" dirty="0" smtClean="0">
                <a:effectLst/>
              </a:rPr>
            </a:br>
            <a:endParaRPr lang="es-ES" b="1" dirty="0" smtClean="0">
              <a:effectLst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60032" y="5733256"/>
            <a:ext cx="3810000" cy="798512"/>
          </a:xfrm>
        </p:spPr>
        <p:txBody>
          <a:bodyPr/>
          <a:lstStyle/>
          <a:p>
            <a:pPr algn="r" eaLnBrk="1" hangingPunct="1">
              <a:defRPr/>
            </a:pPr>
            <a:r>
              <a:rPr lang="es-ES" sz="2800" dirty="0">
                <a:solidFill>
                  <a:srgbClr val="FF9900"/>
                </a:solidFill>
                <a:effectLst/>
                <a:latin typeface="Arial" charset="0"/>
              </a:rPr>
              <a:t>2</a:t>
            </a:r>
            <a:r>
              <a:rPr lang="es-ES" sz="2800" dirty="0" smtClean="0">
                <a:solidFill>
                  <a:srgbClr val="FF9900"/>
                </a:solidFill>
                <a:effectLst/>
                <a:latin typeface="Arial" charset="0"/>
              </a:rPr>
              <a:t>2 </a:t>
            </a:r>
            <a:r>
              <a:rPr lang="es-ES" sz="2800" dirty="0">
                <a:solidFill>
                  <a:srgbClr val="FF9900"/>
                </a:solidFill>
                <a:effectLst/>
                <a:latin typeface="Arial" charset="0"/>
              </a:rPr>
              <a:t>de </a:t>
            </a:r>
            <a:r>
              <a:rPr lang="es-ES" sz="2800" dirty="0" smtClean="0">
                <a:solidFill>
                  <a:srgbClr val="FF9900"/>
                </a:solidFill>
                <a:effectLst/>
                <a:latin typeface="Arial" charset="0"/>
              </a:rPr>
              <a:t>abril de 2014</a:t>
            </a:r>
            <a:endParaRPr lang="es-ES" sz="2800" dirty="0">
              <a:solidFill>
                <a:srgbClr val="FF9900"/>
              </a:solidFill>
              <a:effectLst/>
              <a:latin typeface="Arial" charset="0"/>
            </a:endParaRPr>
          </a:p>
          <a:p>
            <a:pPr algn="r" eaLnBrk="1" hangingPunct="1">
              <a:defRPr/>
            </a:pPr>
            <a:endParaRPr lang="es-ES" sz="2800" dirty="0">
              <a:latin typeface="Arial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709613"/>
            <a:ext cx="88550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1 Rectángulo"/>
          <p:cNvSpPr>
            <a:spLocks noChangeArrowheads="1"/>
          </p:cNvSpPr>
          <p:nvPr/>
        </p:nvSpPr>
        <p:spPr bwMode="auto">
          <a:xfrm>
            <a:off x="1043608" y="6308725"/>
            <a:ext cx="684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MX" altLang="es-MX" sz="1800" dirty="0"/>
              <a:t>Fuente: Prospectiva del sector eléctrico 2010-2025, SENER</a:t>
            </a:r>
          </a:p>
        </p:txBody>
      </p:sp>
      <p:sp>
        <p:nvSpPr>
          <p:cNvPr id="9220" name="2 Rectángulo"/>
          <p:cNvSpPr>
            <a:spLocks noChangeArrowheads="1"/>
          </p:cNvSpPr>
          <p:nvPr/>
        </p:nvSpPr>
        <p:spPr bwMode="auto">
          <a:xfrm>
            <a:off x="1403350" y="5280025"/>
            <a:ext cx="7213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altLang="es-MX" sz="1800" dirty="0"/>
              <a:t>En 2009 la generación mediante combustibles fósiles representó el 81% del total, mientras que para el 2025 se espera que disminuya al 72%</a:t>
            </a:r>
            <a:endParaRPr lang="es-MX" altLang="es-MX" sz="1800" dirty="0"/>
          </a:p>
        </p:txBody>
      </p:sp>
      <p:sp>
        <p:nvSpPr>
          <p:cNvPr id="9221" name="Text Box 11"/>
          <p:cNvSpPr txBox="1">
            <a:spLocks noChangeArrowheads="1"/>
          </p:cNvSpPr>
          <p:nvPr/>
        </p:nvSpPr>
        <p:spPr bwMode="auto">
          <a:xfrm>
            <a:off x="669925" y="177800"/>
            <a:ext cx="835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MX" altLang="es-MX" sz="2400"/>
              <a:t>PROSPECTIVA SECTOR ELECTRICO - SENER</a:t>
            </a:r>
            <a:endParaRPr lang="es-ES" altLang="es-MX" sz="2400"/>
          </a:p>
        </p:txBody>
      </p:sp>
    </p:spTree>
    <p:extLst>
      <p:ext uri="{BB962C8B-B14F-4D97-AF65-F5344CB8AC3E}">
        <p14:creationId xmlns:p14="http://schemas.microsoft.com/office/powerpoint/2010/main" val="326426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1"/>
          <p:cNvSpPr txBox="1">
            <a:spLocks noChangeArrowheads="1"/>
          </p:cNvSpPr>
          <p:nvPr/>
        </p:nvSpPr>
        <p:spPr bwMode="auto">
          <a:xfrm>
            <a:off x="179388" y="476250"/>
            <a:ext cx="87137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altLang="es-MX" sz="2200" b="1"/>
              <a:t>IMPLICACIONES PROSPECTIVA - SENER</a:t>
            </a:r>
          </a:p>
        </p:txBody>
      </p:sp>
      <p:sp>
        <p:nvSpPr>
          <p:cNvPr id="10243" name="11 Marcador de contenido"/>
          <p:cNvSpPr>
            <a:spLocks noGrp="1"/>
          </p:cNvSpPr>
          <p:nvPr>
            <p:ph idx="4294967295"/>
          </p:nvPr>
        </p:nvSpPr>
        <p:spPr>
          <a:xfrm>
            <a:off x="0" y="1557338"/>
            <a:ext cx="9144000" cy="511175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s-MX" altLang="es-MX" sz="3600" smtClean="0">
                <a:cs typeface="Arial" pitchFamily="34" charset="0"/>
              </a:rPr>
              <a:t>	</a:t>
            </a:r>
          </a:p>
        </p:txBody>
      </p:sp>
      <p:graphicFrame>
        <p:nvGraphicFramePr>
          <p:cNvPr id="12" name="1 Gráfico"/>
          <p:cNvGraphicFramePr/>
          <p:nvPr/>
        </p:nvGraphicFramePr>
        <p:xfrm>
          <a:off x="6350" y="1200715"/>
          <a:ext cx="4499992" cy="5317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2 Gráfico"/>
          <p:cNvGraphicFramePr/>
          <p:nvPr/>
        </p:nvGraphicFramePr>
        <p:xfrm>
          <a:off x="4601146" y="1200621"/>
          <a:ext cx="4536504" cy="537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79077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5819775"/>
            <a:ext cx="19558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2662238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5414963"/>
            <a:ext cx="92392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2263775"/>
            <a:ext cx="583882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4130675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1743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rgbClr val="FFFF00"/>
                </a:solidFill>
                <a:effectLst/>
              </a:rPr>
              <a:t>OBJETIVO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8600" cy="38100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s-ES" sz="3600" smtClean="0">
                <a:effectLst/>
              </a:rPr>
              <a:t>Que el alumno de Ingeniería Eléctrica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s-ES" sz="3600" smtClean="0">
                <a:effectLst/>
              </a:rPr>
              <a:t>Electrónica </a:t>
            </a:r>
            <a:r>
              <a:rPr lang="es-ES" sz="3600" smtClean="0">
                <a:solidFill>
                  <a:schemeClr val="accent1"/>
                </a:solidFill>
                <a:effectLst/>
              </a:rPr>
              <a:t>amplíe su visión</a:t>
            </a:r>
            <a:r>
              <a:rPr lang="es-ES" sz="3600" smtClean="0">
                <a:effectLst/>
              </a:rPr>
              <a:t> a las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s-ES" sz="3600" smtClean="0">
                <a:solidFill>
                  <a:schemeClr val="accent1"/>
                </a:solidFill>
                <a:effectLst/>
              </a:rPr>
              <a:t>oportunidades</a:t>
            </a:r>
            <a:r>
              <a:rPr lang="es-ES" sz="3600" smtClean="0">
                <a:solidFill>
                  <a:schemeClr val="accent2"/>
                </a:solidFill>
                <a:effectLst/>
              </a:rPr>
              <a:t> </a:t>
            </a:r>
            <a:r>
              <a:rPr lang="es-ES" sz="3600" smtClean="0">
                <a:effectLst/>
              </a:rPr>
              <a:t>de su carrera dentro del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s-ES" sz="3600" smtClean="0">
                <a:effectLst/>
              </a:rPr>
              <a:t>abanico más amplio de producción,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s-ES" sz="3600" smtClean="0">
                <a:effectLst/>
              </a:rPr>
              <a:t>conversión y utilización de energía.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564904"/>
            <a:ext cx="7772400" cy="1219200"/>
          </a:xfrm>
        </p:spPr>
        <p:txBody>
          <a:bodyPr/>
          <a:lstStyle/>
          <a:p>
            <a:pPr eaLnBrk="1" hangingPunct="1"/>
            <a:r>
              <a:rPr lang="es-ES" sz="4700" b="1" dirty="0" smtClean="0">
                <a:solidFill>
                  <a:srgbClr val="FFFF00"/>
                </a:solidFill>
                <a:effectLst/>
                <a:latin typeface="Georgia" pitchFamily="18" charset="0"/>
              </a:rPr>
              <a:t>PLAN DE ESTUDIOS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207" y="-398198"/>
            <a:ext cx="11110233" cy="810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98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439" y="-125677"/>
            <a:ext cx="10429875" cy="760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94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1000"/>
            <a:ext cx="7772400" cy="1219200"/>
          </a:xfrm>
        </p:spPr>
        <p:txBody>
          <a:bodyPr/>
          <a:lstStyle/>
          <a:p>
            <a:pPr eaLnBrk="1" hangingPunct="1"/>
            <a:r>
              <a:rPr lang="es-ES" b="1" dirty="0" smtClean="0">
                <a:solidFill>
                  <a:srgbClr val="FFFF00"/>
                </a:solidFill>
                <a:effectLst/>
                <a:latin typeface="Georgia" pitchFamily="18" charset="0"/>
              </a:rPr>
              <a:t>PLAN DE ESTUDIOS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124744"/>
            <a:ext cx="7848600" cy="381000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s-ES" b="1" dirty="0">
                <a:solidFill>
                  <a:srgbClr val="FF9900"/>
                </a:solidFill>
                <a:effectLst/>
              </a:rPr>
              <a:t>MATERIAS OBLIGATORIAS:</a:t>
            </a:r>
          </a:p>
          <a:p>
            <a:pPr eaLnBrk="1" hangingPunct="1">
              <a:buNone/>
              <a:defRPr/>
            </a:pPr>
            <a:r>
              <a:rPr lang="es-ES" sz="2800" dirty="0">
                <a:effectLst/>
              </a:rPr>
              <a:t>Introducción a Sistemas Energéticos</a:t>
            </a:r>
            <a:r>
              <a:rPr lang="es-ES" sz="2800" dirty="0"/>
              <a:t> </a:t>
            </a:r>
            <a:endParaRPr lang="es-ES" sz="2800" dirty="0" smtClean="0"/>
          </a:p>
          <a:p>
            <a:pPr eaLnBrk="1" hangingPunct="1">
              <a:buNone/>
              <a:defRPr/>
            </a:pPr>
            <a:r>
              <a:rPr lang="es-ES" sz="2800" dirty="0" smtClean="0">
                <a:effectLst/>
              </a:rPr>
              <a:t>Sistemas Eléctricos de Potencia II (L+) </a:t>
            </a:r>
            <a:endParaRPr lang="es-ES" sz="2800" dirty="0" smtClean="0">
              <a:effectLst/>
            </a:endParaRPr>
          </a:p>
          <a:p>
            <a:pPr eaLnBrk="1" hangingPunct="1">
              <a:buNone/>
              <a:defRPr/>
            </a:pPr>
            <a:endParaRPr lang="es-ES" sz="800" b="1" dirty="0" smtClean="0">
              <a:solidFill>
                <a:schemeClr val="accent1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b="1" dirty="0" smtClean="0">
                <a:solidFill>
                  <a:srgbClr val="FF9900"/>
                </a:solidFill>
                <a:effectLst/>
              </a:rPr>
              <a:t>MATERIAS </a:t>
            </a:r>
            <a:r>
              <a:rPr lang="es-ES" b="1" dirty="0">
                <a:solidFill>
                  <a:srgbClr val="FF9900"/>
                </a:solidFill>
                <a:effectLst/>
              </a:rPr>
              <a:t>OPTATIVAS:</a:t>
            </a:r>
            <a:r>
              <a:rPr lang="es-ES" dirty="0">
                <a:solidFill>
                  <a:srgbClr val="FF9900"/>
                </a:solidFill>
                <a:effectLst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2800" dirty="0">
                <a:effectLst/>
              </a:rPr>
              <a:t>Introducción a la Conversión de Energía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2800" dirty="0">
                <a:effectLst/>
              </a:rPr>
              <a:t>Uso Eficiente en Equipos de Servicio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2800" dirty="0">
                <a:effectLst/>
              </a:rPr>
              <a:t>Planeación de Sistemas de Generación Eléctrica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2800" dirty="0">
                <a:effectLst/>
              </a:rPr>
              <a:t>Fundamentos de Energía </a:t>
            </a:r>
            <a:r>
              <a:rPr lang="es-ES" sz="2800" dirty="0" smtClean="0">
                <a:effectLst/>
              </a:rPr>
              <a:t>Nuclear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2800" dirty="0" smtClean="0"/>
              <a:t>Planeación e Instalación de Sistemas de Bioenergía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2800" dirty="0" smtClean="0"/>
              <a:t>Introducción a Energías Renovables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sz="2800" dirty="0">
              <a:effectLst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700" b="1" smtClean="0">
                <a:solidFill>
                  <a:srgbClr val="FFFF00"/>
                </a:solidFill>
                <a:effectLst/>
                <a:latin typeface="Georgia" pitchFamily="18" charset="0"/>
              </a:rPr>
              <a:t>PLAN DE ESTUDIOS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424862" cy="3810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sz="3600" b="1" dirty="0" smtClean="0">
                <a:solidFill>
                  <a:srgbClr val="FF9900"/>
                </a:solidFill>
                <a:effectLst/>
              </a:rPr>
              <a:t>Temas Selectos de Sistemas Energéticos:</a:t>
            </a:r>
          </a:p>
          <a:p>
            <a:pPr eaLnBrk="1" hangingPunct="1">
              <a:buFont typeface="Wingdings" pitchFamily="2" charset="2"/>
              <a:buNone/>
            </a:pPr>
            <a:endParaRPr lang="es-ES" sz="3600" dirty="0" smtClean="0">
              <a:solidFill>
                <a:schemeClr val="accent2"/>
              </a:solidFill>
              <a:effectLst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55576" y="2643188"/>
            <a:ext cx="7993062" cy="30464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r>
              <a:rPr lang="es-ES" sz="3200" dirty="0" smtClean="0"/>
              <a:t>Seguridad </a:t>
            </a:r>
            <a:r>
              <a:rPr lang="es-ES" sz="3200" dirty="0"/>
              <a:t>y Tecnología de Centrales</a:t>
            </a:r>
          </a:p>
          <a:p>
            <a:r>
              <a:rPr lang="es-ES" sz="3200" dirty="0" smtClean="0"/>
              <a:t>Nucleares</a:t>
            </a:r>
            <a:endParaRPr lang="es-ES" sz="3200" dirty="0"/>
          </a:p>
          <a:p>
            <a:r>
              <a:rPr lang="es-ES" sz="3200" dirty="0"/>
              <a:t>Herramientas Computacionales para la</a:t>
            </a:r>
          </a:p>
          <a:p>
            <a:r>
              <a:rPr lang="es-ES" sz="3200" dirty="0" smtClean="0"/>
              <a:t>Optimación </a:t>
            </a:r>
            <a:r>
              <a:rPr lang="es-ES" sz="3200" dirty="0"/>
              <a:t>de Sistemas Energéticos</a:t>
            </a:r>
          </a:p>
          <a:p>
            <a:r>
              <a:rPr lang="es-ES" sz="3200" dirty="0"/>
              <a:t>Introducción a la </a:t>
            </a:r>
            <a:r>
              <a:rPr lang="es-ES" sz="3200" dirty="0" smtClean="0"/>
              <a:t>Gestión </a:t>
            </a:r>
            <a:r>
              <a:rPr lang="es-ES" sz="3200" dirty="0"/>
              <a:t>y </a:t>
            </a:r>
            <a:r>
              <a:rPr lang="es-ES" sz="3200" dirty="0" smtClean="0"/>
              <a:t>Ahorro </a:t>
            </a:r>
            <a:r>
              <a:rPr lang="es-ES" sz="3200" dirty="0"/>
              <a:t>de </a:t>
            </a:r>
            <a:r>
              <a:rPr lang="es-ES" sz="3200" dirty="0" smtClean="0"/>
              <a:t>Energía </a:t>
            </a:r>
            <a:r>
              <a:rPr lang="es-ES" sz="3200" dirty="0"/>
              <a:t>E</a:t>
            </a:r>
            <a:r>
              <a:rPr lang="es-ES" sz="3200" dirty="0" smtClean="0"/>
              <a:t>léctrica</a:t>
            </a:r>
            <a:endParaRPr lang="es-ES" sz="3200" dirty="0"/>
          </a:p>
        </p:txBody>
      </p:sp>
      <p:sp>
        <p:nvSpPr>
          <p:cNvPr id="2" name="1 Rectángulo"/>
          <p:cNvSpPr/>
          <p:nvPr/>
        </p:nvSpPr>
        <p:spPr>
          <a:xfrm>
            <a:off x="755576" y="5805264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200" dirty="0"/>
              <a:t>http://www.ingenieria.unam.mx/paginas/Carreras/planes2010/ingElectrica_Plan.htm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7772400" cy="1219200"/>
          </a:xfrm>
        </p:spPr>
        <p:txBody>
          <a:bodyPr/>
          <a:lstStyle/>
          <a:p>
            <a:pPr eaLnBrk="1" hangingPunct="1"/>
            <a:r>
              <a:rPr lang="es-ES" b="1" dirty="0" smtClean="0">
                <a:solidFill>
                  <a:srgbClr val="FFFF00"/>
                </a:solidFill>
                <a:effectLst/>
              </a:rPr>
              <a:t>EJEMPLO DE CONTENIDO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052736"/>
            <a:ext cx="7848600" cy="3810000"/>
          </a:xfrm>
        </p:spPr>
        <p:txBody>
          <a:bodyPr/>
          <a:lstStyle/>
          <a:p>
            <a:pPr algn="ctr" eaLnBrk="1" hangingPunct="1">
              <a:buNone/>
            </a:pPr>
            <a:r>
              <a:rPr lang="es-MX" sz="2800" b="1" i="1" dirty="0">
                <a:solidFill>
                  <a:srgbClr val="FFC000"/>
                </a:solidFill>
                <a:effectLst/>
              </a:rPr>
              <a:t>PLANEACIÓN DE SISTEMAS DE </a:t>
            </a:r>
            <a:r>
              <a:rPr lang="es-MX" sz="2800" b="1" i="1" dirty="0" smtClean="0">
                <a:solidFill>
                  <a:srgbClr val="FFC000"/>
                </a:solidFill>
                <a:effectLst/>
              </a:rPr>
              <a:t>GENERACIÓN </a:t>
            </a:r>
            <a:r>
              <a:rPr lang="es-MX" sz="2800" b="1" i="1" dirty="0">
                <a:solidFill>
                  <a:srgbClr val="FFC000"/>
                </a:solidFill>
                <a:effectLst/>
              </a:rPr>
              <a:t>ELÉCTRICA</a:t>
            </a:r>
            <a:endParaRPr lang="es-ES" sz="2800" b="1" i="1" dirty="0" smtClean="0">
              <a:solidFill>
                <a:srgbClr val="FFC000"/>
              </a:solidFill>
              <a:effectLst/>
            </a:endParaRPr>
          </a:p>
          <a:p>
            <a:pPr eaLnBrk="1" hangingPunct="1">
              <a:buNone/>
            </a:pPr>
            <a:r>
              <a:rPr lang="es-ES" sz="3000" b="1" dirty="0" smtClean="0">
                <a:effectLst/>
              </a:rPr>
              <a:t>Objetivo: </a:t>
            </a:r>
          </a:p>
          <a:p>
            <a:pPr eaLnBrk="1" hangingPunct="1">
              <a:spcAft>
                <a:spcPts val="600"/>
              </a:spcAft>
              <a:buNone/>
            </a:pPr>
            <a:r>
              <a:rPr lang="es-MX" sz="2400" dirty="0" smtClean="0">
                <a:effectLst/>
              </a:rPr>
              <a:t>     El </a:t>
            </a:r>
            <a:r>
              <a:rPr lang="es-MX" sz="2400" dirty="0">
                <a:effectLst/>
              </a:rPr>
              <a:t>alumno conocerá los principios básicos de la Planeación de Sistemas de Generación Eléctrica. Aprenderá </a:t>
            </a:r>
            <a:r>
              <a:rPr lang="es-MX" sz="2400" dirty="0" smtClean="0">
                <a:effectLst/>
              </a:rPr>
              <a:t>a caracterizar </a:t>
            </a:r>
            <a:r>
              <a:rPr lang="es-MX" sz="2400" dirty="0">
                <a:effectLst/>
              </a:rPr>
              <a:t>las principales tecnologías energéticas (combustibles </a:t>
            </a:r>
            <a:r>
              <a:rPr lang="es-MX" sz="2400" dirty="0" smtClean="0">
                <a:effectLst/>
              </a:rPr>
              <a:t>fósiles</a:t>
            </a:r>
            <a:r>
              <a:rPr lang="es-MX" sz="2400" dirty="0">
                <a:effectLst/>
              </a:rPr>
              <a:t>, combustibles nucleares y </a:t>
            </a:r>
            <a:r>
              <a:rPr lang="es-MX" sz="2400" dirty="0" smtClean="0">
                <a:effectLst/>
              </a:rPr>
              <a:t>energías renovables</a:t>
            </a:r>
            <a:r>
              <a:rPr lang="es-MX" sz="2400" dirty="0">
                <a:effectLst/>
              </a:rPr>
              <a:t>) utilizadas para la generación eléctrica. Adquirirá conocimientos y desarrollará habilidades para </a:t>
            </a:r>
            <a:r>
              <a:rPr lang="es-MX" sz="2400" dirty="0" smtClean="0">
                <a:effectLst/>
              </a:rPr>
              <a:t>poder comparar </a:t>
            </a:r>
            <a:r>
              <a:rPr lang="es-MX" sz="2400" dirty="0">
                <a:effectLst/>
              </a:rPr>
              <a:t>objetivamente las tecnologías energéticas de generación eléctrica bajo el principio de </a:t>
            </a:r>
            <a:r>
              <a:rPr lang="es-MX" sz="2400" dirty="0" smtClean="0">
                <a:effectLst/>
              </a:rPr>
              <a:t>desarrollo sustentable</a:t>
            </a:r>
            <a:r>
              <a:rPr lang="es-MX" sz="2400" dirty="0">
                <a:effectLst/>
              </a:rPr>
              <a:t>. </a:t>
            </a:r>
            <a:endParaRPr lang="es-MX" sz="2400" dirty="0" smtClean="0">
              <a:effectLst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16" y="1196752"/>
            <a:ext cx="890989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49080"/>
            <a:ext cx="16398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Título"/>
          <p:cNvSpPr txBox="1">
            <a:spLocks/>
          </p:cNvSpPr>
          <p:nvPr/>
        </p:nvSpPr>
        <p:spPr>
          <a:xfrm>
            <a:off x="1258888" y="333375"/>
            <a:ext cx="6981825" cy="1079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s-ES" altLang="es-MX" sz="2600" b="1" kern="0" smtClean="0">
                <a:latin typeface="Georgia" pitchFamily="18" charset="0"/>
              </a:rPr>
              <a:t>Facultad de Ingeniería</a:t>
            </a:r>
            <a:endParaRPr lang="en-US" altLang="es-MX" sz="2600" b="1" kern="0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171400"/>
            <a:ext cx="7772400" cy="1219200"/>
          </a:xfrm>
        </p:spPr>
        <p:txBody>
          <a:bodyPr/>
          <a:lstStyle/>
          <a:p>
            <a:pPr eaLnBrk="1" hangingPunct="1"/>
            <a:r>
              <a:rPr lang="es-ES" b="1" dirty="0" smtClean="0">
                <a:effectLst/>
              </a:rPr>
              <a:t>EJEMPLO DE CONTENIDO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712968" cy="3810000"/>
          </a:xfrm>
        </p:spPr>
        <p:txBody>
          <a:bodyPr/>
          <a:lstStyle/>
          <a:p>
            <a:pPr algn="ctr" eaLnBrk="1" hangingPunct="1">
              <a:buNone/>
            </a:pPr>
            <a:r>
              <a:rPr lang="es-MX" b="1" i="1" dirty="0">
                <a:solidFill>
                  <a:srgbClr val="FFC000"/>
                </a:solidFill>
                <a:effectLst/>
              </a:rPr>
              <a:t>PLANEACIÓN DE SISTEMAS DE GENERACIÓN ELÉCTRICA</a:t>
            </a:r>
            <a:endParaRPr lang="es-ES" b="1" i="1" dirty="0">
              <a:solidFill>
                <a:srgbClr val="FFC0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s-ES" sz="2000" b="1" i="1" dirty="0">
              <a:solidFill>
                <a:schemeClr val="accent1"/>
              </a:solidFill>
              <a:effectLst/>
            </a:endParaRPr>
          </a:p>
          <a:p>
            <a:pPr eaLnBrk="1" hangingPunct="1">
              <a:defRPr/>
            </a:pPr>
            <a:r>
              <a:rPr lang="es-MX" sz="2800" dirty="0" smtClean="0">
                <a:effectLst/>
              </a:rPr>
              <a:t>Introducción </a:t>
            </a:r>
            <a:r>
              <a:rPr lang="es-MX" sz="2800" dirty="0">
                <a:effectLst/>
              </a:rPr>
              <a:t>a la planeación de sistemas eléctricos </a:t>
            </a:r>
          </a:p>
          <a:p>
            <a:pPr eaLnBrk="1" hangingPunct="1">
              <a:defRPr/>
            </a:pPr>
            <a:r>
              <a:rPr lang="es-MX" sz="2800" dirty="0" smtClean="0">
                <a:effectLst/>
              </a:rPr>
              <a:t>Metodología </a:t>
            </a:r>
            <a:r>
              <a:rPr lang="es-MX" sz="2800" dirty="0">
                <a:effectLst/>
              </a:rPr>
              <a:t>de estudio de expansiones eléctricas </a:t>
            </a:r>
          </a:p>
          <a:p>
            <a:pPr eaLnBrk="1" hangingPunct="1">
              <a:defRPr/>
            </a:pPr>
            <a:r>
              <a:rPr lang="es-MX" sz="2800" dirty="0" smtClean="0">
                <a:effectLst/>
              </a:rPr>
              <a:t>Definición </a:t>
            </a:r>
            <a:r>
              <a:rPr lang="es-MX" sz="2800" dirty="0">
                <a:effectLst/>
              </a:rPr>
              <a:t>de características técnicas, económicas y ambientales de plantas de generación eléctrica</a:t>
            </a:r>
          </a:p>
          <a:p>
            <a:pPr eaLnBrk="1" hangingPunct="1">
              <a:defRPr/>
            </a:pPr>
            <a:r>
              <a:rPr lang="es-MX" sz="2800" dirty="0" smtClean="0">
                <a:effectLst/>
              </a:rPr>
              <a:t>Evaluación </a:t>
            </a:r>
            <a:r>
              <a:rPr lang="es-MX" sz="2800" dirty="0">
                <a:effectLst/>
              </a:rPr>
              <a:t>a nivel de planta de generación </a:t>
            </a:r>
          </a:p>
          <a:p>
            <a:pPr eaLnBrk="1" hangingPunct="1">
              <a:defRPr/>
            </a:pPr>
            <a:r>
              <a:rPr lang="es-MX" sz="2800" dirty="0" smtClean="0">
                <a:effectLst/>
              </a:rPr>
              <a:t>Evaluación </a:t>
            </a:r>
            <a:r>
              <a:rPr lang="es-MX" sz="2800" dirty="0">
                <a:effectLst/>
              </a:rPr>
              <a:t>a nivel de cadena energética </a:t>
            </a:r>
            <a:r>
              <a:rPr lang="es-MX" sz="2800" dirty="0" smtClean="0">
                <a:effectLst/>
              </a:rPr>
              <a:t>completa</a:t>
            </a:r>
          </a:p>
          <a:p>
            <a:pPr eaLnBrk="1" hangingPunct="1">
              <a:defRPr/>
            </a:pPr>
            <a:r>
              <a:rPr lang="es-MX" sz="2800" dirty="0">
                <a:effectLst/>
              </a:rPr>
              <a:t>Estudio de escenarios de expansión del sistema </a:t>
            </a:r>
            <a:r>
              <a:rPr lang="es-MX" sz="2800" dirty="0" smtClean="0">
                <a:effectLst/>
              </a:rPr>
              <a:t>eléctrico</a:t>
            </a:r>
            <a:endParaRPr lang="es-MX" sz="2800" dirty="0">
              <a:effectLst/>
            </a:endParaRPr>
          </a:p>
          <a:p>
            <a:pPr eaLnBrk="1" hangingPunct="1">
              <a:defRPr/>
            </a:pPr>
            <a:r>
              <a:rPr lang="es-MX" sz="2800" dirty="0">
                <a:effectLst/>
              </a:rPr>
              <a:t>Análisis de toma de decisiones</a:t>
            </a:r>
          </a:p>
          <a:p>
            <a:pPr eaLnBrk="1" hangingPunct="1">
              <a:defRPr/>
            </a:pPr>
            <a:endParaRPr lang="es-MX" sz="2800" dirty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s-ES" sz="2000" i="1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700" b="1" dirty="0" smtClean="0">
                <a:effectLst/>
                <a:latin typeface="Georgia" pitchFamily="18" charset="0"/>
              </a:rPr>
              <a:t>GRACIAS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8600" cy="3810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s-ES" sz="3600" b="1" dirty="0" smtClean="0">
                <a:effectLst/>
              </a:rPr>
              <a:t>DEPARTAMENTO DE SISTEMAS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s-ES" sz="3600" b="1" dirty="0" smtClean="0">
                <a:effectLst/>
              </a:rPr>
              <a:t>ENERGÉTICOS</a:t>
            </a:r>
          </a:p>
          <a:p>
            <a:pPr algn="just" eaLnBrk="1" hangingPunct="1">
              <a:buFont typeface="Wingdings" pitchFamily="2" charset="2"/>
              <a:buNone/>
            </a:pPr>
            <a:endParaRPr lang="es-ES" sz="3600" b="1" dirty="0" smtClean="0">
              <a:effectLst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s-ES" sz="3600" b="1" dirty="0" smtClean="0">
                <a:effectLst/>
              </a:rPr>
              <a:t>http://odin.fi-b.unam.mx/senergeticos/</a:t>
            </a:r>
          </a:p>
          <a:p>
            <a:pPr algn="just" eaLnBrk="1" hangingPunct="1">
              <a:buFont typeface="Wingdings" pitchFamily="2" charset="2"/>
              <a:buNone/>
            </a:pPr>
            <a:endParaRPr lang="es-ES" sz="3600" b="1" dirty="0" smtClean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79" name="Oval 5"/>
          <p:cNvSpPr>
            <a:spLocks noChangeArrowheads="1"/>
          </p:cNvSpPr>
          <p:nvPr/>
        </p:nvSpPr>
        <p:spPr bwMode="auto">
          <a:xfrm>
            <a:off x="3708400" y="5829300"/>
            <a:ext cx="1851025" cy="8493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422" tIns="38711" rIns="77422" bIns="38711" anchor="ctr"/>
          <a:lstStyle>
            <a:lvl1pPr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endParaRPr lang="es-MX" altLang="es-MX" sz="180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432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rgbClr val="FFFF00"/>
                </a:solidFill>
                <a:effectLst/>
              </a:rPr>
              <a:t>MOTIVACIÓN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8600" cy="38100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s-ES" sz="3600" smtClean="0">
                <a:effectLst/>
              </a:rPr>
              <a:t>La </a:t>
            </a:r>
            <a:r>
              <a:rPr lang="es-ES" sz="3600" smtClean="0">
                <a:solidFill>
                  <a:schemeClr val="accent1"/>
                </a:solidFill>
                <a:effectLst/>
              </a:rPr>
              <a:t>energía</a:t>
            </a:r>
            <a:r>
              <a:rPr lang="es-ES" sz="3600" smtClean="0">
                <a:effectLst/>
              </a:rPr>
              <a:t> tiene un gran impacto en el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s-ES" sz="3600" smtClean="0">
                <a:solidFill>
                  <a:schemeClr val="accent1"/>
                </a:solidFill>
                <a:effectLst/>
              </a:rPr>
              <a:t>bienestar</a:t>
            </a:r>
            <a:r>
              <a:rPr lang="es-ES" sz="3600" smtClean="0">
                <a:effectLst/>
              </a:rPr>
              <a:t> de la sociedad y uno de los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s-ES" sz="3600" smtClean="0">
                <a:effectLst/>
              </a:rPr>
              <a:t>temas nacionales de más </a:t>
            </a:r>
            <a:r>
              <a:rPr lang="es-ES" sz="3600" smtClean="0">
                <a:solidFill>
                  <a:schemeClr val="accent1"/>
                </a:solidFill>
                <a:effectLst/>
              </a:rPr>
              <a:t>actualidad</a:t>
            </a:r>
            <a:r>
              <a:rPr lang="es-ES" sz="3600" smtClean="0">
                <a:effectLst/>
              </a:rPr>
              <a:t> es el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s-ES" sz="3600" smtClean="0">
                <a:effectLst/>
              </a:rPr>
              <a:t>de abastecimiento de energía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La energía es un recurso esencial para todas las actividades de desarrollo social y económico.</a:t>
            </a:r>
            <a:r>
              <a:rPr lang="es-MX" altLang="es-MX" sz="2400" b="1" i="1" u="sng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MX" altLang="es-MX" sz="200" smtClean="0"/>
          </a:p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El consumo de energía mundial ha ido creciendo desde la revolución industrial en el siglo XIX, creció treinta veces durante el siglo XX.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MX" altLang="es-MX" sz="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MX" altLang="es-MX" sz="200" smtClean="0"/>
          </a:p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Los países con un alto nivel de desarrollo económico tienen niveles de consumo de energía y electricidad altos.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MX" altLang="es-MX" sz="200" smtClean="0"/>
          </a:p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La utilización excesiva de combustibles fósiles ha dado lugar al aumento en la concentración de GEI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altLang="es-MX" sz="2400" smtClean="0">
                <a:sym typeface="Wingdings" pitchFamily="2" charset="2"/>
              </a:rPr>
              <a:t>	 cambio climático</a:t>
            </a:r>
            <a:endParaRPr lang="es-MX" altLang="es-MX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MX" altLang="es-MX" sz="200" smtClean="0"/>
          </a:p>
          <a:p>
            <a:pPr eaLnBrk="1" hangingPunct="1">
              <a:lnSpc>
                <a:spcPct val="90000"/>
              </a:lnSpc>
            </a:pPr>
            <a:r>
              <a:rPr lang="es-MX" altLang="ko-KR" sz="2400" smtClean="0">
                <a:ea typeface="Gulim" pitchFamily="34" charset="-127"/>
              </a:rPr>
              <a:t>Los hidrocarburos son finitos y pronto iniciarán su fase de agotamiento.</a:t>
            </a:r>
            <a:endParaRPr lang="es-MX" altLang="es-MX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MX" altLang="es-MX" sz="2400" smtClean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059113" y="404813"/>
            <a:ext cx="23230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ES" altLang="es-MX" sz="3200" b="1" dirty="0" smtClean="0">
                <a:solidFill>
                  <a:srgbClr val="FFFF00"/>
                </a:solidFill>
              </a:rPr>
              <a:t>Motivación</a:t>
            </a:r>
          </a:p>
        </p:txBody>
      </p:sp>
    </p:spTree>
    <p:extLst>
      <p:ext uri="{BB962C8B-B14F-4D97-AF65-F5344CB8AC3E}">
        <p14:creationId xmlns:p14="http://schemas.microsoft.com/office/powerpoint/2010/main" val="26860512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400" dirty="0" smtClean="0"/>
              <a:t>Volatilidad en los precios de los hidrocarburos.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MX" altLang="es-MX" sz="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MX" altLang="es-MX" sz="600" dirty="0" smtClean="0"/>
          </a:p>
          <a:p>
            <a:pPr eaLnBrk="1" hangingPunct="1">
              <a:lnSpc>
                <a:spcPct val="90000"/>
              </a:lnSpc>
            </a:pPr>
            <a:r>
              <a:rPr lang="es-MX" altLang="es-MX" sz="2400" dirty="0" smtClean="0"/>
              <a:t>Seguridad en el abasto de energía </a:t>
            </a:r>
            <a:r>
              <a:rPr lang="es-MX" altLang="es-MX" sz="2400" dirty="0" smtClean="0">
                <a:sym typeface="Wingdings" pitchFamily="2" charset="2"/>
              </a:rPr>
              <a:t></a:t>
            </a:r>
            <a:r>
              <a:rPr lang="es-MX" altLang="es-MX" sz="2400" dirty="0" smtClean="0"/>
              <a:t> un portafolio de fuentes de energía diversificado.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MX" altLang="es-MX" sz="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MX" altLang="es-MX" sz="600" dirty="0" smtClean="0"/>
          </a:p>
          <a:p>
            <a:pPr eaLnBrk="1" hangingPunct="1">
              <a:lnSpc>
                <a:spcPct val="90000"/>
              </a:lnSpc>
            </a:pPr>
            <a:r>
              <a:rPr lang="es-MX" altLang="es-MX" sz="2400" dirty="0" smtClean="0"/>
              <a:t>Se requiere un plan energético que considere la intensificación de las medidas de ahorro y de uso eficiente de la energía, y la diversificación de fuentes de energía, que considere diferentes alternativas energéticas económicas, limpias, confiables.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altLang="es-MX" sz="600" dirty="0" smtClean="0">
                <a:sym typeface="Wingdings" pitchFamily="2" charset="2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MX" altLang="es-MX" sz="200" dirty="0" smtClean="0"/>
          </a:p>
          <a:p>
            <a:pPr eaLnBrk="1" hangingPunct="1">
              <a:lnSpc>
                <a:spcPct val="90000"/>
              </a:lnSpc>
            </a:pPr>
            <a:r>
              <a:rPr lang="es-MX" altLang="es-MX" sz="2400" dirty="0" smtClean="0"/>
              <a:t>Un plan energético debe contemplar igualmente la inversión en ciencia y tecnología, y el desarrollo de la industria y la ingeniería nacional.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MX" altLang="es-MX" sz="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s-MX" altLang="es-MX" sz="2400" b="1" dirty="0" smtClean="0">
                <a:sym typeface="Wingdings" pitchFamily="2" charset="2"/>
              </a:rPr>
              <a:t>Crecimiento sustentable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MX" altLang="es-MX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MX" altLang="es-MX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MX" altLang="es-MX" sz="200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059113" y="476250"/>
            <a:ext cx="23230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ES" altLang="es-MX" sz="3200" b="1" dirty="0" smtClean="0">
                <a:solidFill>
                  <a:srgbClr val="FFFF00"/>
                </a:solidFill>
              </a:rPr>
              <a:t>Motivación</a:t>
            </a:r>
          </a:p>
        </p:txBody>
      </p:sp>
    </p:spTree>
    <p:extLst>
      <p:ext uri="{BB962C8B-B14F-4D97-AF65-F5344CB8AC3E}">
        <p14:creationId xmlns:p14="http://schemas.microsoft.com/office/powerpoint/2010/main" val="3574450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808163"/>
            <a:ext cx="7448550" cy="459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15804" y="260648"/>
            <a:ext cx="6934200" cy="113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s-ES_tradnl" altLang="es-MX" sz="800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s-ES_tradnl" altLang="es-MX" sz="2400" b="1" dirty="0">
                <a:solidFill>
                  <a:srgbClr val="002060"/>
                </a:solidFill>
                <a:latin typeface="Times New Roman" pitchFamily="18" charset="0"/>
              </a:rPr>
              <a:t>Necesidad de Energía para un Desarrollo Sustentable</a:t>
            </a:r>
          </a:p>
        </p:txBody>
      </p:sp>
    </p:spTree>
    <p:extLst>
      <p:ext uri="{BB962C8B-B14F-4D97-AF65-F5344CB8AC3E}">
        <p14:creationId xmlns:p14="http://schemas.microsoft.com/office/powerpoint/2010/main" val="29630911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052513"/>
            <a:ext cx="6405562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4067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27088"/>
            <a:ext cx="8353425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 rot="-5400000">
            <a:off x="-1236663" y="3189288"/>
            <a:ext cx="432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MX" sz="1600" b="1"/>
              <a:t>Miles de millones de Toneladas Métricas</a:t>
            </a:r>
            <a:endParaRPr lang="es-ES" altLang="es-MX" sz="1600" b="1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00113" y="620713"/>
            <a:ext cx="792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MX" sz="2400" b="1">
                <a:solidFill>
                  <a:srgbClr val="000099"/>
                </a:solidFill>
              </a:rPr>
              <a:t>Emisiones Globales de CO</a:t>
            </a:r>
            <a:r>
              <a:rPr lang="es-MX" altLang="es-MX" sz="2400" b="1" baseline="-25000">
                <a:solidFill>
                  <a:srgbClr val="000099"/>
                </a:solidFill>
              </a:rPr>
              <a:t>2</a:t>
            </a:r>
            <a:r>
              <a:rPr lang="es-MX" altLang="es-MX" sz="2400" b="1">
                <a:solidFill>
                  <a:srgbClr val="000099"/>
                </a:solidFill>
              </a:rPr>
              <a:t> por Tipo de Combustible</a:t>
            </a:r>
            <a:endParaRPr lang="es-ES" altLang="es-MX" sz="2400" b="1">
              <a:solidFill>
                <a:srgbClr val="000099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11188" y="5949950"/>
            <a:ext cx="82089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MX" sz="1400"/>
              <a:t>Fuente: </a:t>
            </a:r>
            <a:r>
              <a:rPr lang="en-US" altLang="es-MX" sz="1400"/>
              <a:t>Energy Information Administration (EIA), “International Energy Outlook 2006”, DOE/EIA-0484, June 2006.</a:t>
            </a:r>
            <a:r>
              <a:rPr lang="es-ES" altLang="es-MX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83505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gonal azul">
  <a:themeElements>
    <a:clrScheme name="Diagonal azu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Diagonal azu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agonal azu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gonal azu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gonal azu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gonal azu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Office\Templates\Diseños de presentaciones\Diagonal azul.pot</Template>
  <TotalTime>1267</TotalTime>
  <Words>561</Words>
  <Application>Microsoft Office PowerPoint</Application>
  <PresentationFormat>Presentación en pantalla (4:3)</PresentationFormat>
  <Paragraphs>105</Paragraphs>
  <Slides>21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Diagonal azul</vt:lpstr>
      <vt:lpstr>4_Tema de Office</vt:lpstr>
      <vt:lpstr>1_Diseño predeterminado</vt:lpstr>
      <vt:lpstr>MÓDULO TERMINAL SISTEMAS ENERGÉTICOS  Dr. Arturo Reinking Dr. Juan Luis François </vt:lpstr>
      <vt:lpstr>Presentación de PowerPoint</vt:lpstr>
      <vt:lpstr>Presentación de PowerPoint</vt:lpstr>
      <vt:lpstr>MOTIVACIÓN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</vt:lpstr>
      <vt:lpstr>PLAN DE ESTUDIOS</vt:lpstr>
      <vt:lpstr>Presentación de PowerPoint</vt:lpstr>
      <vt:lpstr>Presentación de PowerPoint</vt:lpstr>
      <vt:lpstr>PLAN DE ESTUDIOS</vt:lpstr>
      <vt:lpstr>PLAN DE ESTUDIOS</vt:lpstr>
      <vt:lpstr>EJEMPLO DE CONTENIDO</vt:lpstr>
      <vt:lpstr>EJEMPLO DE CONTENIDO</vt:lpstr>
      <vt:lpstr>GRACIAS</vt:lpstr>
    </vt:vector>
  </TitlesOfParts>
  <Company>Posgrado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HIDRÓGENO Y CELDAS   DE COMBUSTIBLE</dc:title>
  <dc:creator>Mireya Crespo Gómez</dc:creator>
  <cp:lastModifiedBy>JLF</cp:lastModifiedBy>
  <cp:revision>148</cp:revision>
  <cp:lastPrinted>1601-01-01T00:00:00Z</cp:lastPrinted>
  <dcterms:created xsi:type="dcterms:W3CDTF">2003-03-10T19:55:16Z</dcterms:created>
  <dcterms:modified xsi:type="dcterms:W3CDTF">2014-04-21T16:40:42Z</dcterms:modified>
</cp:coreProperties>
</file>